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E3824-0C23-480B-B3E4-9CA9649F9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639EC4-7915-4FED-83D2-2CFAB190A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4AC7B-7F0E-4B80-892A-24CED905B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09D9C-DA9B-48DC-849C-8D3F1014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57166-61E2-476E-BEFD-C2D2E611A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390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F3F2-C7DD-40BB-B7C1-E81CBDABB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94F90-0601-4502-BB1B-D81407605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90C55-5336-498E-B636-DF6B10EDD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056BA-5186-4A79-A5D0-36F854699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581CE-FC27-46D4-B7ED-225656E01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09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6AA92-F854-4B68-A9C8-7796134E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FF853-32C1-43BA-AE0F-C185CA74A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069B8-07F8-46C8-8D04-2B3D84E04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D9EC0-C3A0-4F01-85A3-C82A4FC0A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6D1A9-FC04-44EB-9A67-B208AFED1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470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9EE1C-6FD0-4E08-9CC0-A3F0A100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54A32-E7A8-4807-8522-226B12193A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EAAA2-3CEB-4CD9-BF05-C237ACD1D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7765B-CD74-4C39-B59C-DC6BE7F74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C6A1E-1867-4BB2-B359-3AC728431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A3A6A-2956-4665-841C-98D74ABF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64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80396-5350-4814-926B-D408F09E6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D9C46-548E-4A47-AD3C-E04936E1C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97C8CF-5015-4423-BFA0-FAD91D112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5F53DB-3D2E-4EFA-97F0-3A58D3099F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D87A5-FF6F-4E2F-9060-A81029A49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200819-AE7F-4DD0-AED5-71009614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24E5D0-9329-4B80-B785-5FC7ABA09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8BBBAE-2388-472E-8DFA-C7ED9D818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16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17DAA-6425-4C64-A350-1F7F4E61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EDF45E-FE0E-4553-B761-4BD30E9FA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A68030-B006-4C03-804C-DCB7D1B98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402407-8A3C-401A-B835-6CD81E047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116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542E9D-BD8A-4677-84F9-0232BC5DF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B63C1A-C42D-47E3-AC17-AF11E8243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7A591-A215-4685-BE2B-0D1739DB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399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E7BFD-0B18-45C5-BC52-A61808212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48E2A-D895-41B8-8C4D-39DD0BEC7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C1B1A-605C-4045-BBFB-857709064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B0FF1-1F5A-4AF8-9BEB-0C803CCD7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C9845-E8C2-486B-9557-4A4DCA06E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F56C7-F38B-4AB0-8ACE-59D73D750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146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48F2B-2B1E-4169-AF3C-416CDADF6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7D8CB7-CA8A-4513-8BC1-C0A02B5088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75857-3DFB-4598-987A-8B0BEC23C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42D3A-C2F1-4A19-A0FA-403A12A1E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6142A5-9E7C-402C-87DA-08F54EE73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43795-4F67-45DF-A4DB-E400DA46F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18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4782D-5531-4966-B425-FA1CCE0F9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9EFD5-5812-47AE-9C9B-D1195CAA2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825BE-9E49-483D-AB5D-A1CF7AE1C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2EE61-95A3-4602-8435-8F2607B82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E4DDD-646E-4220-A5DC-CEAC0A56B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31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F947AA-11AC-4E6A-BA3E-5DCEC1ECAA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759437-D0CC-439D-98A5-4926B4182E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F533D-C424-4D13-ADF4-49F8E0BCD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A7404-9C72-4C22-8834-447022FFA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641C6-B639-4715-B391-F61445C33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59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2EC15B-6A5F-4238-93BE-93293EE1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37B13-6B08-4213-BB90-C10862C8A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9B14E-C214-4682-80A6-6BA3C55E6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0F4A6-370A-4239-A070-D8F4953F9C2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C58B9-56D2-455D-95BC-116BB4468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D06F8-D12E-4A4B-9034-BD832ACCE4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F8004-23C8-42E8-B156-83F9C0A2DD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72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arms.org/kidrex/" TargetMode="External"/><Relationship Id="rId2" Type="http://schemas.openxmlformats.org/officeDocument/2006/relationships/hyperlink" Target="http://www.swiggle.org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39D7A36-F02A-470F-843F-A4E6D731FDB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823887" y="1491039"/>
            <a:ext cx="9180658" cy="4867558"/>
            <a:chOff x="1823887" y="1491039"/>
            <a:chExt cx="9180658" cy="486755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A915AD8-1C7E-4475-AA32-4A8E8C10320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1823887" y="1491039"/>
              <a:ext cx="9180658" cy="4867558"/>
              <a:chOff x="1823887" y="1491039"/>
              <a:chExt cx="9180658" cy="4867558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2366D52A-BA55-41D2-BE86-94961B1216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 rotWithShape="1">
              <a:blip r:embed="rId2"/>
              <a:srcRect b="5696"/>
              <a:stretch/>
            </p:blipFill>
            <p:spPr>
              <a:xfrm>
                <a:off x="1823887" y="1491039"/>
                <a:ext cx="9180658" cy="4867558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2D53A7D-52A3-4202-BCEE-E26735B320E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6781" y="1964452"/>
                <a:ext cx="8630976" cy="4131548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16" name="Picture 15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5AB89AF5-8910-44D3-A12F-8E349C3010C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9588" y="2540931"/>
              <a:ext cx="2013656" cy="2013656"/>
            </a:xfrm>
            <a:prstGeom prst="rect">
              <a:avLst/>
            </a:prstGeom>
            <a:ln w="12700">
              <a:noFill/>
            </a:ln>
          </p:spPr>
        </p:pic>
      </p:grpSp>
      <p:sp>
        <p:nvSpPr>
          <p:cNvPr id="6" name="Callout: Line 5">
            <a:extLst>
              <a:ext uri="{FF2B5EF4-FFF2-40B4-BE49-F238E27FC236}">
                <a16:creationId xmlns:a16="http://schemas.microsoft.com/office/drawing/2014/main" id="{B5AAEC90-86B1-4A7E-AA56-2030082399B7}"/>
              </a:ext>
            </a:extLst>
          </p:cNvPr>
          <p:cNvSpPr/>
          <p:nvPr/>
        </p:nvSpPr>
        <p:spPr>
          <a:xfrm>
            <a:off x="0" y="1028196"/>
            <a:ext cx="1673779" cy="2400804"/>
          </a:xfrm>
          <a:prstGeom prst="borderCallout1">
            <a:avLst>
              <a:gd name="adj1" fmla="val 31032"/>
              <a:gd name="adj2" fmla="val 100137"/>
              <a:gd name="adj3" fmla="val 33915"/>
              <a:gd name="adj4" fmla="val 12397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FF3399"/>
                </a:solidFill>
              </a:rPr>
              <a:t>Challenge 1. </a:t>
            </a:r>
          </a:p>
          <a:p>
            <a:pPr algn="ctr"/>
            <a:r>
              <a:rPr lang="en-GB" sz="1400" dirty="0"/>
              <a:t>What do these arrows do? </a:t>
            </a:r>
            <a:endParaRPr lang="en-GB" sz="1400" dirty="0">
              <a:solidFill>
                <a:schemeClr val="accent2"/>
              </a:solidFill>
            </a:endParaRPr>
          </a:p>
          <a:p>
            <a:pPr algn="ctr"/>
            <a:r>
              <a:rPr lang="en-GB" sz="1400" dirty="0">
                <a:solidFill>
                  <a:schemeClr val="accent2"/>
                </a:solidFill>
              </a:rPr>
              <a:t>Answer: They allow you to go…</a:t>
            </a: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BC8EDB-A513-4923-84C8-4BCB8FA17C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803130"/>
            <a:ext cx="6643935" cy="923330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Parts of a web browser</a:t>
            </a:r>
          </a:p>
        </p:txBody>
      </p:sp>
      <p:sp>
        <p:nvSpPr>
          <p:cNvPr id="7" name="Callout: Line 6">
            <a:extLst>
              <a:ext uri="{FF2B5EF4-FFF2-40B4-BE49-F238E27FC236}">
                <a16:creationId xmlns:a16="http://schemas.microsoft.com/office/drawing/2014/main" id="{1ABDB87F-B22E-4AB2-A7DF-CDB1C60F4FBF}"/>
              </a:ext>
            </a:extLst>
          </p:cNvPr>
          <p:cNvSpPr/>
          <p:nvPr/>
        </p:nvSpPr>
        <p:spPr>
          <a:xfrm>
            <a:off x="2160672" y="87435"/>
            <a:ext cx="3060686" cy="923330"/>
          </a:xfrm>
          <a:prstGeom prst="borderCallout1">
            <a:avLst>
              <a:gd name="adj1" fmla="val 150540"/>
              <a:gd name="adj2" fmla="val 19793"/>
              <a:gd name="adj3" fmla="val 98263"/>
              <a:gd name="adj4" fmla="val 3834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FF3399"/>
                </a:solidFill>
              </a:rPr>
              <a:t>Challenge 1.</a:t>
            </a:r>
          </a:p>
          <a:p>
            <a:pPr algn="ctr"/>
            <a:r>
              <a:rPr lang="en-GB" sz="1400" dirty="0"/>
              <a:t>What is this area called?</a:t>
            </a:r>
            <a:endParaRPr lang="en-GB" sz="1400" dirty="0">
              <a:solidFill>
                <a:schemeClr val="accent2"/>
              </a:solidFill>
            </a:endParaRPr>
          </a:p>
          <a:p>
            <a:pPr algn="ctr"/>
            <a:r>
              <a:rPr lang="en-GB" sz="1400" dirty="0">
                <a:solidFill>
                  <a:schemeClr val="accent2"/>
                </a:solidFill>
              </a:rPr>
              <a:t>Answer: It is called a …</a:t>
            </a: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E938297F-D91D-4086-A2B9-9BA763DC54A3}"/>
              </a:ext>
            </a:extLst>
          </p:cNvPr>
          <p:cNvSpPr/>
          <p:nvPr/>
        </p:nvSpPr>
        <p:spPr>
          <a:xfrm>
            <a:off x="5440301" y="87435"/>
            <a:ext cx="3060686" cy="923330"/>
          </a:xfrm>
          <a:prstGeom prst="borderCallout1">
            <a:avLst>
              <a:gd name="adj1" fmla="val 160205"/>
              <a:gd name="adj2" fmla="val -55871"/>
              <a:gd name="adj3" fmla="val 98263"/>
              <a:gd name="adj4" fmla="val 67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00B050"/>
                </a:solidFill>
              </a:rPr>
              <a:t>Challenge 2.</a:t>
            </a:r>
          </a:p>
          <a:p>
            <a:pPr algn="ctr"/>
            <a:r>
              <a:rPr lang="en-GB" sz="1400" dirty="0"/>
              <a:t>What happens when I press this?</a:t>
            </a:r>
            <a:endParaRPr lang="en-GB" sz="1400" dirty="0">
              <a:solidFill>
                <a:schemeClr val="accent2"/>
              </a:solidFill>
            </a:endParaRPr>
          </a:p>
          <a:p>
            <a:pPr algn="ctr"/>
            <a:r>
              <a:rPr lang="en-GB" sz="1400" dirty="0">
                <a:solidFill>
                  <a:schemeClr val="accent2"/>
                </a:solidFill>
              </a:rPr>
              <a:t>Answer: It will open a new …</a:t>
            </a: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42B8DB06-947B-44B0-98DB-03B2EE697B2A}"/>
              </a:ext>
            </a:extLst>
          </p:cNvPr>
          <p:cNvSpPr/>
          <p:nvPr/>
        </p:nvSpPr>
        <p:spPr>
          <a:xfrm>
            <a:off x="10167655" y="2279375"/>
            <a:ext cx="1673779" cy="2981738"/>
          </a:xfrm>
          <a:prstGeom prst="borderCallout1">
            <a:avLst>
              <a:gd name="adj1" fmla="val -352"/>
              <a:gd name="adj2" fmla="val 42340"/>
              <a:gd name="adj3" fmla="val -20533"/>
              <a:gd name="adj4" fmla="val 2382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00B050"/>
                </a:solidFill>
              </a:rPr>
              <a:t>Challenge 2. </a:t>
            </a:r>
          </a:p>
          <a:p>
            <a:pPr algn="ctr"/>
            <a:r>
              <a:rPr lang="en-GB" sz="1400" dirty="0"/>
              <a:t>What do these three icons do?</a:t>
            </a:r>
            <a:endParaRPr lang="en-GB" sz="1400" dirty="0">
              <a:solidFill>
                <a:schemeClr val="accent2"/>
              </a:solidFill>
            </a:endParaRPr>
          </a:p>
          <a:p>
            <a:pPr algn="ctr"/>
            <a:r>
              <a:rPr lang="en-GB" sz="1400" dirty="0">
                <a:solidFill>
                  <a:schemeClr val="accent2"/>
                </a:solidFill>
              </a:rPr>
              <a:t>Answer:</a:t>
            </a:r>
          </a:p>
          <a:p>
            <a:pPr algn="ctr"/>
            <a:r>
              <a:rPr lang="en-GB" sz="1400" dirty="0">
                <a:solidFill>
                  <a:schemeClr val="accent2"/>
                </a:solidFill>
              </a:rPr>
              <a:t>The left button…</a:t>
            </a:r>
          </a:p>
          <a:p>
            <a:pPr algn="ctr"/>
            <a:r>
              <a:rPr lang="en-GB" sz="1400" dirty="0">
                <a:solidFill>
                  <a:schemeClr val="accent2"/>
                </a:solidFill>
              </a:rPr>
              <a:t>The middle button…</a:t>
            </a:r>
          </a:p>
          <a:p>
            <a:pPr algn="ctr"/>
            <a:r>
              <a:rPr lang="en-GB" sz="1400" dirty="0">
                <a:solidFill>
                  <a:schemeClr val="accent2"/>
                </a:solidFill>
              </a:rPr>
              <a:t>The right button…</a:t>
            </a: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1E2F78-84C6-47DB-925B-73FBC198DEB4}"/>
              </a:ext>
            </a:extLst>
          </p:cNvPr>
          <p:cNvSpPr/>
          <p:nvPr/>
        </p:nvSpPr>
        <p:spPr>
          <a:xfrm>
            <a:off x="9846365" y="1391477"/>
            <a:ext cx="1431235" cy="34455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2893930E-EE28-4511-A1A9-821762345486}"/>
              </a:ext>
            </a:extLst>
          </p:cNvPr>
          <p:cNvSpPr/>
          <p:nvPr/>
        </p:nvSpPr>
        <p:spPr>
          <a:xfrm>
            <a:off x="7388087" y="5574712"/>
            <a:ext cx="3232375" cy="1195853"/>
          </a:xfrm>
          <a:prstGeom prst="borderCallout1">
            <a:avLst>
              <a:gd name="adj1" fmla="val 44330"/>
              <a:gd name="adj2" fmla="val 100905"/>
              <a:gd name="adj3" fmla="val 60687"/>
              <a:gd name="adj4" fmla="val 10889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FF3399"/>
                </a:solidFill>
              </a:rPr>
              <a:t>Challenge 1.</a:t>
            </a:r>
          </a:p>
          <a:p>
            <a:pPr algn="ctr"/>
            <a:r>
              <a:rPr lang="en-GB" sz="1400" dirty="0"/>
              <a:t>What will happen if I press this?</a:t>
            </a:r>
            <a:endParaRPr lang="en-GB" sz="1400" dirty="0">
              <a:solidFill>
                <a:schemeClr val="accent2"/>
              </a:solidFill>
            </a:endParaRPr>
          </a:p>
          <a:p>
            <a:pPr algn="ctr"/>
            <a:r>
              <a:rPr lang="en-GB" sz="1400" dirty="0">
                <a:solidFill>
                  <a:schemeClr val="accent2"/>
                </a:solidFill>
              </a:rPr>
              <a:t>Answer: It will let you …</a:t>
            </a: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>
              <a:solidFill>
                <a:schemeClr val="accent2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65CCBE-85B6-4D55-BF82-3DF7A1E46AC4}"/>
              </a:ext>
            </a:extLst>
          </p:cNvPr>
          <p:cNvSpPr txBox="1"/>
          <p:nvPr/>
        </p:nvSpPr>
        <p:spPr>
          <a:xfrm>
            <a:off x="2739587" y="4623359"/>
            <a:ext cx="7131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Google Chrome				Microsoft Edge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E39816-A584-4F6F-8E5B-FC0E49B693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790283" y="-128084"/>
            <a:ext cx="12410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TIP: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1CD7F6-43C8-436B-8B18-F711E8A8849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74996" y="3711"/>
            <a:ext cx="2217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FF0000"/>
                </a:solidFill>
              </a:rPr>
              <a:t>If you move or delete something, just press CTRL + Z to undo the mistake.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87DB896-88EA-5A6C-CD96-1B7EE0663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831" y="2632514"/>
            <a:ext cx="3365439" cy="175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60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2E3A30-590E-B1A4-4A92-C884C641D5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b="3650"/>
          <a:stretch/>
        </p:blipFill>
        <p:spPr>
          <a:xfrm>
            <a:off x="2297631" y="1309933"/>
            <a:ext cx="7210804" cy="390801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Callout: Line 6">
            <a:extLst>
              <a:ext uri="{FF2B5EF4-FFF2-40B4-BE49-F238E27FC236}">
                <a16:creationId xmlns:a16="http://schemas.microsoft.com/office/drawing/2014/main" id="{1ABDB87F-B22E-4AB2-A7DF-CDB1C60F4FBF}"/>
              </a:ext>
            </a:extLst>
          </p:cNvPr>
          <p:cNvSpPr/>
          <p:nvPr/>
        </p:nvSpPr>
        <p:spPr>
          <a:xfrm>
            <a:off x="2160672" y="87435"/>
            <a:ext cx="3060686" cy="923330"/>
          </a:xfrm>
          <a:prstGeom prst="borderCallout1">
            <a:avLst>
              <a:gd name="adj1" fmla="val 182918"/>
              <a:gd name="adj2" fmla="val 75087"/>
              <a:gd name="adj3" fmla="val 98263"/>
              <a:gd name="adj4" fmla="val 38346"/>
            </a:avLst>
          </a:prstGeom>
          <a:ln w="38100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FF3399"/>
                </a:solidFill>
              </a:rPr>
              <a:t>Challenge 1. </a:t>
            </a:r>
            <a:r>
              <a:rPr lang="en-GB" sz="1400" dirty="0"/>
              <a:t>What is this area of a webpage called?</a:t>
            </a:r>
            <a:endParaRPr lang="en-GB" sz="1400" dirty="0">
              <a:solidFill>
                <a:srgbClr val="00B0F0"/>
              </a:solidFill>
            </a:endParaRPr>
          </a:p>
          <a:p>
            <a:pPr algn="ctr"/>
            <a:r>
              <a:rPr lang="en-GB" sz="1400" dirty="0">
                <a:solidFill>
                  <a:srgbClr val="00B0F0"/>
                </a:solidFill>
              </a:rPr>
              <a:t>Answer: It is the …</a:t>
            </a: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E938297F-D91D-4086-A2B9-9BA763DC54A3}"/>
              </a:ext>
            </a:extLst>
          </p:cNvPr>
          <p:cNvSpPr/>
          <p:nvPr/>
        </p:nvSpPr>
        <p:spPr>
          <a:xfrm>
            <a:off x="5560115" y="60900"/>
            <a:ext cx="3060686" cy="923330"/>
          </a:xfrm>
          <a:prstGeom prst="borderCallout1">
            <a:avLst>
              <a:gd name="adj1" fmla="val 457514"/>
              <a:gd name="adj2" fmla="val -1229"/>
              <a:gd name="adj3" fmla="val 98263"/>
              <a:gd name="adj4" fmla="val 677"/>
            </a:avLst>
          </a:prstGeom>
          <a:ln w="38100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FF3399"/>
                </a:solidFill>
              </a:rPr>
              <a:t>Challenge 1. </a:t>
            </a:r>
            <a:r>
              <a:rPr lang="en-GB" sz="1400" dirty="0"/>
              <a:t>What is this called on a webpage?</a:t>
            </a:r>
            <a:endParaRPr lang="en-GB" sz="1400" dirty="0">
              <a:solidFill>
                <a:srgbClr val="00B0F0"/>
              </a:solidFill>
            </a:endParaRPr>
          </a:p>
          <a:p>
            <a:pPr algn="ctr"/>
            <a:r>
              <a:rPr lang="en-GB" sz="1400" dirty="0">
                <a:solidFill>
                  <a:srgbClr val="00B0F0"/>
                </a:solidFill>
              </a:rPr>
              <a:t>Answer: It is…</a:t>
            </a: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BC8EDB-A513-4923-84C8-4BCB8FA17C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24" y="5824289"/>
            <a:ext cx="5542415" cy="923330"/>
          </a:xfrm>
          <a:prstGeom prst="rect">
            <a:avLst/>
          </a:prstGeom>
          <a:solidFill>
            <a:srgbClr val="00B0F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Parts of a webpage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2893930E-EE28-4511-A1A9-821762345486}"/>
              </a:ext>
            </a:extLst>
          </p:cNvPr>
          <p:cNvSpPr/>
          <p:nvPr/>
        </p:nvSpPr>
        <p:spPr>
          <a:xfrm>
            <a:off x="9520532" y="87435"/>
            <a:ext cx="2683565" cy="2641191"/>
          </a:xfrm>
          <a:prstGeom prst="borderCallout1">
            <a:avLst>
              <a:gd name="adj1" fmla="val 33248"/>
              <a:gd name="adj2" fmla="val 165"/>
              <a:gd name="adj3" fmla="val 76838"/>
              <a:gd name="adj4" fmla="val -65381"/>
            </a:avLst>
          </a:prstGeom>
          <a:ln w="38100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00B050"/>
                </a:solidFill>
              </a:rPr>
              <a:t>Challenge 2. </a:t>
            </a:r>
            <a:r>
              <a:rPr lang="en-GB" sz="1400" dirty="0"/>
              <a:t>Why does it change colour when your cursor (mouse pointer) is over it? </a:t>
            </a:r>
            <a:endParaRPr lang="en-GB" sz="1400" dirty="0">
              <a:solidFill>
                <a:srgbClr val="00B0F0"/>
              </a:solidFill>
            </a:endParaRPr>
          </a:p>
          <a:p>
            <a:pPr algn="ctr"/>
            <a:r>
              <a:rPr lang="en-GB" sz="1400" dirty="0">
                <a:solidFill>
                  <a:srgbClr val="00B0F0"/>
                </a:solidFill>
              </a:rPr>
              <a:t>Answer: It changes colour to show you that …</a:t>
            </a: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/>
          </a:p>
        </p:txBody>
      </p:sp>
      <p:sp>
        <p:nvSpPr>
          <p:cNvPr id="13" name="Callout: Line 12">
            <a:extLst>
              <a:ext uri="{FF2B5EF4-FFF2-40B4-BE49-F238E27FC236}">
                <a16:creationId xmlns:a16="http://schemas.microsoft.com/office/drawing/2014/main" id="{A38EB382-3CFD-4687-9EE6-6494B5C5EAC5}"/>
              </a:ext>
            </a:extLst>
          </p:cNvPr>
          <p:cNvSpPr/>
          <p:nvPr/>
        </p:nvSpPr>
        <p:spPr>
          <a:xfrm>
            <a:off x="8935561" y="5691070"/>
            <a:ext cx="3060686" cy="1079495"/>
          </a:xfrm>
          <a:prstGeom prst="borderCallout1">
            <a:avLst>
              <a:gd name="adj1" fmla="val -192965"/>
              <a:gd name="adj2" fmla="val -73388"/>
              <a:gd name="adj3" fmla="val 666"/>
              <a:gd name="adj4" fmla="val 244"/>
            </a:avLst>
          </a:prstGeom>
          <a:ln w="38100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FF3399"/>
                </a:solidFill>
              </a:rPr>
              <a:t>Challenge 1. </a:t>
            </a:r>
            <a:r>
              <a:rPr lang="en-GB" sz="1400" dirty="0"/>
              <a:t>What is this called on a webpage?</a:t>
            </a:r>
            <a:endParaRPr lang="en-GB" sz="1400" dirty="0">
              <a:solidFill>
                <a:srgbClr val="00B0F0"/>
              </a:solidFill>
            </a:endParaRPr>
          </a:p>
          <a:p>
            <a:pPr algn="ctr"/>
            <a:r>
              <a:rPr lang="en-GB" sz="1400" dirty="0">
                <a:solidFill>
                  <a:srgbClr val="00B0F0"/>
                </a:solidFill>
              </a:rPr>
              <a:t>Answer: It is an …</a:t>
            </a: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14" name="Callout: Line 13">
            <a:extLst>
              <a:ext uri="{FF2B5EF4-FFF2-40B4-BE49-F238E27FC236}">
                <a16:creationId xmlns:a16="http://schemas.microsoft.com/office/drawing/2014/main" id="{2C60830B-F953-4C56-B2B5-3D97834430F1}"/>
              </a:ext>
            </a:extLst>
          </p:cNvPr>
          <p:cNvSpPr/>
          <p:nvPr/>
        </p:nvSpPr>
        <p:spPr>
          <a:xfrm>
            <a:off x="150125" y="1162747"/>
            <a:ext cx="1393753" cy="2641191"/>
          </a:xfrm>
          <a:prstGeom prst="borderCallout1">
            <a:avLst>
              <a:gd name="adj1" fmla="val 52816"/>
              <a:gd name="adj2" fmla="val 99051"/>
              <a:gd name="adj3" fmla="val 13318"/>
              <a:gd name="adj4" fmla="val 212728"/>
            </a:avLst>
          </a:prstGeom>
          <a:ln w="38100">
            <a:solidFill>
              <a:schemeClr val="accent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00B0F0"/>
                </a:solidFill>
              </a:rPr>
              <a:t>Challenge 3. </a:t>
            </a:r>
            <a:r>
              <a:rPr lang="en-GB" sz="1400" dirty="0"/>
              <a:t>Explain this section of a webpage: </a:t>
            </a:r>
            <a:endParaRPr lang="en-GB" sz="1400" dirty="0">
              <a:solidFill>
                <a:srgbClr val="00B0F0"/>
              </a:solidFill>
            </a:endParaRPr>
          </a:p>
          <a:p>
            <a:pPr algn="ctr"/>
            <a:r>
              <a:rPr lang="en-GB" sz="1400" dirty="0">
                <a:solidFill>
                  <a:srgbClr val="00B0F0"/>
                </a:solidFill>
              </a:rPr>
              <a:t>Answer: This is the website’s…</a:t>
            </a: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endParaRPr lang="en-GB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E2C62D-983B-6A8D-83BE-447FA9068C25}"/>
              </a:ext>
            </a:extLst>
          </p:cNvPr>
          <p:cNvSpPr/>
          <p:nvPr/>
        </p:nvSpPr>
        <p:spPr>
          <a:xfrm>
            <a:off x="4442602" y="1617102"/>
            <a:ext cx="3545457" cy="125945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89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609E8C-5035-4A0A-AB44-4EF6BD28F9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r="229" b="5486"/>
          <a:stretch/>
        </p:blipFill>
        <p:spPr>
          <a:xfrm>
            <a:off x="2160672" y="1248106"/>
            <a:ext cx="7248939" cy="3860847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Callout: Line 6">
            <a:extLst>
              <a:ext uri="{FF2B5EF4-FFF2-40B4-BE49-F238E27FC236}">
                <a16:creationId xmlns:a16="http://schemas.microsoft.com/office/drawing/2014/main" id="{1ABDB87F-B22E-4AB2-A7DF-CDB1C60F4FBF}"/>
              </a:ext>
            </a:extLst>
          </p:cNvPr>
          <p:cNvSpPr/>
          <p:nvPr/>
        </p:nvSpPr>
        <p:spPr>
          <a:xfrm>
            <a:off x="1182848" y="87434"/>
            <a:ext cx="4038510" cy="992747"/>
          </a:xfrm>
          <a:prstGeom prst="borderCallout1">
            <a:avLst>
              <a:gd name="adj1" fmla="val 228857"/>
              <a:gd name="adj2" fmla="val 34631"/>
              <a:gd name="adj3" fmla="val 98263"/>
              <a:gd name="adj4" fmla="val 39800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FF3399"/>
                </a:solidFill>
              </a:rPr>
              <a:t>Challenge 1. </a:t>
            </a:r>
            <a:r>
              <a:rPr lang="en-GB" sz="1400" dirty="0"/>
              <a:t>What is this number showing us?</a:t>
            </a:r>
            <a:endParaRPr lang="en-GB" sz="1400" dirty="0">
              <a:solidFill>
                <a:srgbClr val="00B050"/>
              </a:solidFill>
            </a:endParaRPr>
          </a:p>
          <a:p>
            <a:pPr algn="ctr"/>
            <a:r>
              <a:rPr lang="en-GB" sz="1400" dirty="0">
                <a:solidFill>
                  <a:srgbClr val="00B050"/>
                </a:solidFill>
              </a:rPr>
              <a:t>Answer: It is showing us how many…</a:t>
            </a: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E938297F-D91D-4086-A2B9-9BA763DC54A3}"/>
              </a:ext>
            </a:extLst>
          </p:cNvPr>
          <p:cNvSpPr/>
          <p:nvPr/>
        </p:nvSpPr>
        <p:spPr>
          <a:xfrm>
            <a:off x="5440301" y="87435"/>
            <a:ext cx="3060686" cy="1116566"/>
          </a:xfrm>
          <a:prstGeom prst="borderCallout1">
            <a:avLst>
              <a:gd name="adj1" fmla="val 183196"/>
              <a:gd name="adj2" fmla="val -26428"/>
              <a:gd name="adj3" fmla="val 98263"/>
              <a:gd name="adj4" fmla="val 677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FF3399"/>
                </a:solidFill>
              </a:rPr>
              <a:t>Challenge 1. </a:t>
            </a:r>
            <a:r>
              <a:rPr lang="en-GB" sz="1400" dirty="0"/>
              <a:t>What is this section called?</a:t>
            </a:r>
            <a:endParaRPr lang="en-GB" sz="1400" dirty="0">
              <a:solidFill>
                <a:srgbClr val="00B050"/>
              </a:solidFill>
            </a:endParaRPr>
          </a:p>
          <a:p>
            <a:pPr algn="ctr"/>
            <a:r>
              <a:rPr lang="en-GB" sz="1400" dirty="0">
                <a:solidFill>
                  <a:srgbClr val="00B050"/>
                </a:solidFill>
              </a:rPr>
              <a:t>Answer: This is the…</a:t>
            </a: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42B8DB06-947B-44B0-98DB-03B2EE697B2A}"/>
              </a:ext>
            </a:extLst>
          </p:cNvPr>
          <p:cNvSpPr/>
          <p:nvPr/>
        </p:nvSpPr>
        <p:spPr>
          <a:xfrm>
            <a:off x="28022" y="3618084"/>
            <a:ext cx="1541472" cy="2017121"/>
          </a:xfrm>
          <a:prstGeom prst="borderCallout1">
            <a:avLst>
              <a:gd name="adj1" fmla="val 55338"/>
              <a:gd name="adj2" fmla="val 100103"/>
              <a:gd name="adj3" fmla="val 14061"/>
              <a:gd name="adj4" fmla="val 145343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>
              <a:solidFill>
                <a:srgbClr val="00B0F0"/>
              </a:solidFill>
            </a:endParaRPr>
          </a:p>
          <a:p>
            <a:pPr algn="ctr"/>
            <a:r>
              <a:rPr lang="en-GB" sz="1400" dirty="0">
                <a:solidFill>
                  <a:srgbClr val="00B0F0"/>
                </a:solidFill>
              </a:rPr>
              <a:t>Challenge 3. </a:t>
            </a:r>
            <a:r>
              <a:rPr lang="en-GB" sz="1400" dirty="0"/>
              <a:t>All of these say ‘Ad’. What does that mean?</a:t>
            </a:r>
            <a:endParaRPr lang="en-GB" sz="1400" dirty="0">
              <a:solidFill>
                <a:srgbClr val="00B050"/>
              </a:solidFill>
            </a:endParaRPr>
          </a:p>
          <a:p>
            <a:pPr algn="ctr"/>
            <a:r>
              <a:rPr lang="en-GB" sz="1400" dirty="0">
                <a:solidFill>
                  <a:srgbClr val="00B050"/>
                </a:solidFill>
              </a:rPr>
              <a:t>Answer: These websites are …</a:t>
            </a: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45D7A5-B083-4983-BFE8-586AC36456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r="29591" b="26945"/>
          <a:stretch/>
        </p:blipFill>
        <p:spPr>
          <a:xfrm>
            <a:off x="6010487" y="3199701"/>
            <a:ext cx="6121252" cy="3570864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BC8EDB-A513-4923-84C8-4BCB8FA17C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021" y="5803130"/>
            <a:ext cx="6879447" cy="923330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Parts of a search engine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2893930E-EE28-4511-A1A9-821762345486}"/>
              </a:ext>
            </a:extLst>
          </p:cNvPr>
          <p:cNvSpPr/>
          <p:nvPr/>
        </p:nvSpPr>
        <p:spPr>
          <a:xfrm>
            <a:off x="9508435" y="87435"/>
            <a:ext cx="2683565" cy="2641191"/>
          </a:xfrm>
          <a:prstGeom prst="borderCallout1">
            <a:avLst>
              <a:gd name="adj1" fmla="val 33248"/>
              <a:gd name="adj2" fmla="val 165"/>
              <a:gd name="adj3" fmla="val 181405"/>
              <a:gd name="adj4" fmla="val -73776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00B0F0"/>
                </a:solidFill>
              </a:rPr>
              <a:t>Challenge 3. </a:t>
            </a:r>
            <a:r>
              <a:rPr lang="en-GB" sz="1400" dirty="0"/>
              <a:t>I have now scrolled down and can see links without ‘Ad’ – what does this mean?</a:t>
            </a:r>
            <a:endParaRPr lang="en-GB" sz="1400" dirty="0">
              <a:solidFill>
                <a:srgbClr val="00B050"/>
              </a:solidFill>
            </a:endParaRPr>
          </a:p>
          <a:p>
            <a:pPr algn="ctr"/>
            <a:r>
              <a:rPr lang="en-GB" sz="1400" dirty="0">
                <a:solidFill>
                  <a:srgbClr val="00B050"/>
                </a:solidFill>
              </a:rPr>
              <a:t>Answer: These websites are not …</a:t>
            </a: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/>
          </a:p>
        </p:txBody>
      </p:sp>
      <p:sp>
        <p:nvSpPr>
          <p:cNvPr id="12" name="Callout: Line 8">
            <a:extLst>
              <a:ext uri="{FF2B5EF4-FFF2-40B4-BE49-F238E27FC236}">
                <a16:creationId xmlns:a16="http://schemas.microsoft.com/office/drawing/2014/main" id="{42B8DB06-947B-44B0-98DB-03B2EE697B2A}"/>
              </a:ext>
            </a:extLst>
          </p:cNvPr>
          <p:cNvSpPr/>
          <p:nvPr/>
        </p:nvSpPr>
        <p:spPr>
          <a:xfrm>
            <a:off x="0" y="1251232"/>
            <a:ext cx="1541472" cy="2017121"/>
          </a:xfrm>
          <a:prstGeom prst="borderCallout1">
            <a:avLst>
              <a:gd name="adj1" fmla="val 55338"/>
              <a:gd name="adj2" fmla="val 100103"/>
              <a:gd name="adj3" fmla="val 102134"/>
              <a:gd name="adj4" fmla="val 144496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r>
              <a:rPr lang="en-GB" sz="1400" dirty="0">
                <a:solidFill>
                  <a:srgbClr val="00B050"/>
                </a:solidFill>
              </a:rPr>
              <a:t>Challenge 2. </a:t>
            </a:r>
            <a:r>
              <a:rPr lang="en-GB" sz="1400" dirty="0"/>
              <a:t>What do these blue underlined words mean?</a:t>
            </a:r>
            <a:endParaRPr lang="en-GB" sz="1400" dirty="0">
              <a:solidFill>
                <a:srgbClr val="00B050"/>
              </a:solidFill>
            </a:endParaRPr>
          </a:p>
          <a:p>
            <a:pPr algn="ctr"/>
            <a:r>
              <a:rPr lang="en-GB" sz="1400" dirty="0">
                <a:solidFill>
                  <a:srgbClr val="00B050"/>
                </a:solidFill>
              </a:rPr>
              <a:t>Answer: These are…</a:t>
            </a: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>
              <a:solidFill>
                <a:srgbClr val="00B050"/>
              </a:solidFill>
            </a:endParaRPr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760331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500DA-5145-409F-ABD2-313BE687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You will now use a child-friendly search engine to locate information about the Stone Age: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337F8-4D46-430A-8CB6-79F56551D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25" y="1325563"/>
            <a:ext cx="10515600" cy="5111561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www.swiggle.org.uk</a:t>
            </a:r>
            <a:endParaRPr lang="en-GB" dirty="0"/>
          </a:p>
          <a:p>
            <a:pPr marL="0" indent="0">
              <a:buNone/>
            </a:pPr>
            <a:r>
              <a:rPr lang="en-GB" dirty="0">
                <a:hlinkClick r:id="rId3"/>
              </a:rPr>
              <a:t>https://www.alarms.org/kidrex/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788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364</Words>
  <Application>Microsoft Office PowerPoint</Application>
  <PresentationFormat>Widescreen</PresentationFormat>
  <Paragraphs>205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You will now use a child-friendly search engine to locate information about the Stone Age: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Stapleton</dc:creator>
  <cp:lastModifiedBy>Hayley Stapleton</cp:lastModifiedBy>
  <cp:revision>24</cp:revision>
  <dcterms:created xsi:type="dcterms:W3CDTF">2019-10-01T11:12:37Z</dcterms:created>
  <dcterms:modified xsi:type="dcterms:W3CDTF">2026-09-16T19:12:49Z</dcterms:modified>
</cp:coreProperties>
</file>